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477" r:id="rId2"/>
    <p:sldId id="406" r:id="rId3"/>
    <p:sldId id="490" r:id="rId4"/>
    <p:sldId id="484" r:id="rId5"/>
    <p:sldId id="487" r:id="rId6"/>
    <p:sldId id="479" r:id="rId7"/>
    <p:sldId id="485" r:id="rId8"/>
    <p:sldId id="483" r:id="rId9"/>
    <p:sldId id="480" r:id="rId10"/>
    <p:sldId id="486" r:id="rId11"/>
    <p:sldId id="481" r:id="rId12"/>
    <p:sldId id="482" r:id="rId13"/>
    <p:sldId id="470" r:id="rId14"/>
    <p:sldId id="491" r:id="rId15"/>
    <p:sldId id="492" r:id="rId16"/>
    <p:sldId id="488" r:id="rId17"/>
    <p:sldId id="48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BFC4"/>
    <a:srgbClr val="F8766D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3"/>
    <p:restoredTop sz="75869" autoAdjust="0"/>
  </p:normalViewPr>
  <p:slideViewPr>
    <p:cSldViewPr snapToGrid="0" showGuides="1">
      <p:cViewPr varScale="1">
        <p:scale>
          <a:sx n="125" d="100"/>
          <a:sy n="125" d="100"/>
        </p:scale>
        <p:origin x="20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212529"/>
                </a:solidFill>
                <a:effectLst/>
                <a:latin typeface="system-ui"/>
              </a:rPr>
              <a:t> ITN ATAC study - Better defining </a:t>
            </a:r>
            <a:r>
              <a:rPr lang="en-US" b="0" i="0" u="none" strike="noStrike" dirty="0" err="1">
                <a:solidFill>
                  <a:srgbClr val="212529"/>
                </a:solidFill>
                <a:effectLst/>
                <a:latin typeface="system-ui"/>
              </a:rPr>
              <a:t>Tex</a:t>
            </a:r>
            <a:r>
              <a:rPr lang="en-US" b="0" i="0" u="none" strike="noStrike" dirty="0">
                <a:solidFill>
                  <a:srgbClr val="212529"/>
                </a:solidFill>
                <a:effectLst/>
                <a:latin typeface="system-ui"/>
              </a:rPr>
              <a:t> in teplizumab treated subjects to inform combination treatments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8112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04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7586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Pearson's Chi-squared test data: </a:t>
            </a:r>
            <a:r>
              <a:rPr lang="en-US" dirty="0" err="1"/>
              <a:t>contingency_table</a:t>
            </a:r>
            <a:r>
              <a:rPr lang="en-US" dirty="0"/>
              <a:t> X-squared = 1185.3, </a:t>
            </a:r>
            <a:r>
              <a:rPr lang="en-US" dirty="0" err="1"/>
              <a:t>df</a:t>
            </a:r>
            <a:r>
              <a:rPr lang="en-US" dirty="0"/>
              <a:t> = 11, p-value &lt; 2.2e-16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134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08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35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Pearson's Chi-squared test data: </a:t>
            </a:r>
            <a:r>
              <a:rPr lang="en-US" dirty="0" err="1"/>
              <a:t>contingency_table</a:t>
            </a:r>
            <a:r>
              <a:rPr lang="en-US" dirty="0"/>
              <a:t> X-squared = 14158, </a:t>
            </a:r>
            <a:r>
              <a:rPr lang="en-US" dirty="0" err="1"/>
              <a:t>df</a:t>
            </a:r>
            <a:r>
              <a:rPr lang="en-US" dirty="0"/>
              <a:t> = 22, p-value &lt; 2.2e-16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404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UMAP is different here because I re-ran code and had been working with a slightly messed up Seurat object but I think it’s ok…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41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99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Slope differences much bigger if no log10 x-axis scale, but then all squished in x-axis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8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78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109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89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515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32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150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Weekly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12 21 2023</a:t>
            </a:r>
          </a:p>
          <a:p>
            <a:r>
              <a:rPr lang="en-US" dirty="0"/>
              <a:t>Ty Bottorff</a:t>
            </a:r>
          </a:p>
        </p:txBody>
      </p:sp>
    </p:spTree>
    <p:extLst>
      <p:ext uri="{BB962C8B-B14F-4D97-AF65-F5344CB8AC3E}">
        <p14:creationId xmlns:p14="http://schemas.microsoft.com/office/powerpoint/2010/main" val="274084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612120" cy="4623402"/>
          </a:xfrm>
        </p:spPr>
        <p:txBody>
          <a:bodyPr>
            <a:normAutofit/>
          </a:bodyPr>
          <a:lstStyle/>
          <a:p>
            <a:r>
              <a:rPr lang="en-US" dirty="0"/>
              <a:t>Colitis dataset: feature analysis specifically for CD8 </a:t>
            </a:r>
            <a:r>
              <a:rPr lang="en-US" b="1" dirty="0"/>
              <a:t>TEMs</a:t>
            </a:r>
            <a:r>
              <a:rPr lang="en-US" dirty="0"/>
              <a:t> TRB</a:t>
            </a:r>
          </a:p>
          <a:p>
            <a:r>
              <a:rPr lang="en-US" dirty="0"/>
              <a:t>Check V(D)JC gene usage differences by </a:t>
            </a:r>
            <a:r>
              <a:rPr lang="en-US" dirty="0" err="1"/>
              <a:t>irAE</a:t>
            </a:r>
            <a:r>
              <a:rPr lang="en-US" dirty="0"/>
              <a:t> group in colitis dataset</a:t>
            </a:r>
          </a:p>
          <a:p>
            <a:pPr lvl="1"/>
            <a:r>
              <a:rPr lang="en-US" dirty="0"/>
              <a:t>Perhaps an alternative explanation for </a:t>
            </a:r>
            <a:r>
              <a:rPr lang="en-US" dirty="0" err="1"/>
              <a:t>pgen</a:t>
            </a:r>
            <a:r>
              <a:rPr lang="en-US" dirty="0"/>
              <a:t> differences if CDR3 lengths are the same</a:t>
            </a:r>
          </a:p>
          <a:p>
            <a:r>
              <a:rPr lang="en-US" dirty="0"/>
              <a:t>Checking for TCR matches from </a:t>
            </a:r>
            <a:r>
              <a:rPr lang="en-US" dirty="0" err="1"/>
              <a:t>VDJdb</a:t>
            </a:r>
            <a:r>
              <a:rPr lang="en-US" dirty="0"/>
              <a:t> and neoantigen TCR phenotype paper in </a:t>
            </a:r>
            <a:r>
              <a:rPr lang="en-US" dirty="0" err="1"/>
              <a:t>irAE</a:t>
            </a:r>
            <a:r>
              <a:rPr lang="en-US" dirty="0"/>
              <a:t> datasets</a:t>
            </a:r>
          </a:p>
          <a:p>
            <a:r>
              <a:rPr lang="en-US" dirty="0"/>
              <a:t>Practice ATAC-seq analysis for ITN ATAC study</a:t>
            </a:r>
          </a:p>
        </p:txBody>
      </p:sp>
    </p:spTree>
    <p:extLst>
      <p:ext uri="{BB962C8B-B14F-4D97-AF65-F5344CB8AC3E}">
        <p14:creationId xmlns:p14="http://schemas.microsoft.com/office/powerpoint/2010/main" val="922794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colitis dataset, CD8 T TRBs are slightly less germline-like in ICI-colitis group vs. ICI-no colitis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0D244-CFDD-5356-B0CA-641F0646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0350" y="2438506"/>
            <a:ext cx="7007287" cy="41350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527E3A-D03E-39D6-5517-05103F30E82D}"/>
              </a:ext>
            </a:extLst>
          </p:cNvPr>
          <p:cNvSpPr txBox="1"/>
          <p:nvPr/>
        </p:nvSpPr>
        <p:spPr>
          <a:xfrm>
            <a:off x="2266859" y="1994231"/>
            <a:ext cx="780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 from top 30 clonotypes (per chain &amp; cell type) in each patient group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EA6716-7CC9-4C18-CD36-D448904AB92E}"/>
              </a:ext>
            </a:extLst>
          </p:cNvPr>
          <p:cNvSpPr txBox="1"/>
          <p:nvPr/>
        </p:nvSpPr>
        <p:spPr>
          <a:xfrm>
            <a:off x="5547358" y="3427863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0.07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E90631-7F56-A4EC-C02C-B60F77726E79}"/>
              </a:ext>
            </a:extLst>
          </p:cNvPr>
          <p:cNvSpPr txBox="1"/>
          <p:nvPr/>
        </p:nvSpPr>
        <p:spPr>
          <a:xfrm rot="16200000">
            <a:off x="1695303" y="3422813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7B5FF9-82FB-1B8F-CD1B-206242F2B1FA}"/>
              </a:ext>
            </a:extLst>
          </p:cNvPr>
          <p:cNvSpPr txBox="1"/>
          <p:nvPr/>
        </p:nvSpPr>
        <p:spPr>
          <a:xfrm>
            <a:off x="661512" y="4111582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8EA2F0-E341-4A75-D673-F6110AE734F3}"/>
              </a:ext>
            </a:extLst>
          </p:cNvPr>
          <p:cNvSpPr txBox="1"/>
          <p:nvPr/>
        </p:nvSpPr>
        <p:spPr>
          <a:xfrm rot="5400000">
            <a:off x="1674982" y="5232396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F9926F-E049-C3FE-8243-B486E104C7B3}"/>
              </a:ext>
            </a:extLst>
          </p:cNvPr>
          <p:cNvSpPr txBox="1"/>
          <p:nvPr/>
        </p:nvSpPr>
        <p:spPr>
          <a:xfrm>
            <a:off x="661511" y="4569381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BA0636-ECC0-FD73-456E-51D2BD814032}"/>
              </a:ext>
            </a:extLst>
          </p:cNvPr>
          <p:cNvCxnSpPr>
            <a:cxnSpLocks/>
          </p:cNvCxnSpPr>
          <p:nvPr/>
        </p:nvCxnSpPr>
        <p:spPr>
          <a:xfrm flipV="1">
            <a:off x="6224279" y="3872971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1BD5D25-86FE-8FAD-E830-FE004C083CE5}"/>
              </a:ext>
            </a:extLst>
          </p:cNvPr>
          <p:cNvCxnSpPr>
            <a:cxnSpLocks/>
          </p:cNvCxnSpPr>
          <p:nvPr/>
        </p:nvCxnSpPr>
        <p:spPr>
          <a:xfrm flipV="1">
            <a:off x="6091452" y="3872971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8AB7CF-D388-9F45-60AD-77C949C58296}"/>
              </a:ext>
            </a:extLst>
          </p:cNvPr>
          <p:cNvCxnSpPr>
            <a:cxnSpLocks/>
          </p:cNvCxnSpPr>
          <p:nvPr/>
        </p:nvCxnSpPr>
        <p:spPr>
          <a:xfrm>
            <a:off x="6082354" y="3872971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D2FD156-330B-5FA2-A3FE-F42508334067}"/>
              </a:ext>
            </a:extLst>
          </p:cNvPr>
          <p:cNvSpPr txBox="1"/>
          <p:nvPr/>
        </p:nvSpPr>
        <p:spPr>
          <a:xfrm>
            <a:off x="2392967" y="6473062"/>
            <a:ext cx="677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&lt;1e-4; 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167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colitis dataset, there are no junction hydrophobicity differences between patient groups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744390-2A11-2B9D-7BA7-FA49CD98E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840" y="2345490"/>
            <a:ext cx="7096760" cy="44767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C81C8E-D675-7777-E426-541EF6D078BE}"/>
              </a:ext>
            </a:extLst>
          </p:cNvPr>
          <p:cNvSpPr txBox="1"/>
          <p:nvPr/>
        </p:nvSpPr>
        <p:spPr>
          <a:xfrm>
            <a:off x="2266859" y="1994231"/>
            <a:ext cx="780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 from top 30 clonotypes (per chain &amp; cell type) in each patient group</a:t>
            </a:r>
          </a:p>
        </p:txBody>
      </p:sp>
    </p:spTree>
    <p:extLst>
      <p:ext uri="{BB962C8B-B14F-4D97-AF65-F5344CB8AC3E}">
        <p14:creationId xmlns:p14="http://schemas.microsoft.com/office/powerpoint/2010/main" val="1964067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myocarditis dataset, there is a significant association between cell type (l2) and </a:t>
            </a:r>
            <a:r>
              <a:rPr lang="en-US" dirty="0" err="1"/>
              <a:t>irAE</a:t>
            </a:r>
            <a:r>
              <a:rPr lang="en-US" dirty="0"/>
              <a:t> grouping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227CCF-361A-7F54-473D-B5E0BDE8B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266" y="1729554"/>
            <a:ext cx="6463493" cy="38268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5E1E65-D959-ADF0-CC7F-22C441A35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1768838"/>
            <a:ext cx="5877560" cy="36097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58D379-F5C0-BE47-0EEA-8B5E893A6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396" y="5556381"/>
            <a:ext cx="11204808" cy="9188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611CAD-8A5A-FB1D-8976-7449D80C477C}"/>
              </a:ext>
            </a:extLst>
          </p:cNvPr>
          <p:cNvSpPr txBox="1"/>
          <p:nvPr/>
        </p:nvSpPr>
        <p:spPr>
          <a:xfrm>
            <a:off x="0" y="596486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irAE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8AAC55-74C8-5BFA-A5CB-9DDEAD4C7F19}"/>
              </a:ext>
            </a:extLst>
          </p:cNvPr>
          <p:cNvSpPr txBox="1"/>
          <p:nvPr/>
        </p:nvSpPr>
        <p:spPr>
          <a:xfrm>
            <a:off x="4071788" y="6468507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&lt; 2e-16, Pearson’s Chi-squared test</a:t>
            </a:r>
          </a:p>
        </p:txBody>
      </p:sp>
    </p:spTree>
    <p:extLst>
      <p:ext uri="{BB962C8B-B14F-4D97-AF65-F5344CB8AC3E}">
        <p14:creationId xmlns:p14="http://schemas.microsoft.com/office/powerpoint/2010/main" val="2537659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myocarditis dataset, slightly fewer cytotoxic CD4s in patients developing </a:t>
            </a:r>
            <a:r>
              <a:rPr lang="en-US" dirty="0" err="1"/>
              <a:t>irAEs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CCB7A2-031E-065E-83BD-8553B86E3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779198"/>
            <a:ext cx="7772400" cy="47016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4054B6-EC6C-F5A3-323D-9EBF480CD173}"/>
              </a:ext>
            </a:extLst>
          </p:cNvPr>
          <p:cNvSpPr txBox="1"/>
          <p:nvPr/>
        </p:nvSpPr>
        <p:spPr>
          <a:xfrm>
            <a:off x="2926080" y="2329029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0.08</a:t>
            </a:r>
          </a:p>
        </p:txBody>
      </p:sp>
    </p:spTree>
    <p:extLst>
      <p:ext uri="{BB962C8B-B14F-4D97-AF65-F5344CB8AC3E}">
        <p14:creationId xmlns:p14="http://schemas.microsoft.com/office/powerpoint/2010/main" val="76166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myocarditis dataset, no longer see significant differences between </a:t>
            </a:r>
            <a:r>
              <a:rPr lang="en-US" dirty="0" err="1"/>
              <a:t>irAE</a:t>
            </a:r>
            <a:r>
              <a:rPr lang="en-US" dirty="0"/>
              <a:t> groups by cell type if counts normalized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82049A-9EA8-B3DB-8A0C-5BF80B3B2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6920" y="1796855"/>
            <a:ext cx="7772400" cy="446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82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colitis dataset, there is also a significant association between cell type (l2) and patient grouping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98A0A4-A7C7-5D13-3197-83223E477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820615"/>
            <a:ext cx="6043732" cy="37205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F97163-503F-48AF-3551-343DD2DDC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438" y="1820615"/>
            <a:ext cx="6012111" cy="37205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F1B051-B934-E56E-2540-24F58AEB38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507" y="5509308"/>
            <a:ext cx="10453527" cy="978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BE18A1-A72F-0C54-0CF7-C4850F8FECED}"/>
              </a:ext>
            </a:extLst>
          </p:cNvPr>
          <p:cNvSpPr txBox="1"/>
          <p:nvPr/>
        </p:nvSpPr>
        <p:spPr>
          <a:xfrm>
            <a:off x="4071788" y="6468507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&lt; 2e-16, Pearson’s Chi-squared test</a:t>
            </a:r>
          </a:p>
        </p:txBody>
      </p:sp>
    </p:spTree>
    <p:extLst>
      <p:ext uri="{BB962C8B-B14F-4D97-AF65-F5344CB8AC3E}">
        <p14:creationId xmlns:p14="http://schemas.microsoft.com/office/powerpoint/2010/main" val="3872105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myocarditis dataset, low and high </a:t>
            </a:r>
            <a:r>
              <a:rPr lang="en-US" dirty="0" err="1"/>
              <a:t>pgen</a:t>
            </a:r>
            <a:r>
              <a:rPr lang="en-US" dirty="0"/>
              <a:t> scores (from CD8 TRBs) do overlap on UMAP, not expecting RNA phenotype differences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4B5B95-A111-B4D9-DBB0-7C5AF5389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919288"/>
            <a:ext cx="7772400" cy="478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0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r>
              <a:rPr lang="en-US" dirty="0"/>
              <a:t>Myocarditis </a:t>
            </a:r>
            <a:r>
              <a:rPr lang="en-US" dirty="0" err="1"/>
              <a:t>irAE</a:t>
            </a:r>
            <a:r>
              <a:rPr lang="en-US" dirty="0"/>
              <a:t> dataset analysis</a:t>
            </a:r>
          </a:p>
          <a:p>
            <a:pPr lvl="1"/>
            <a:r>
              <a:rPr lang="en-US" dirty="0"/>
              <a:t>Feature vs. clonotype abundance plots</a:t>
            </a:r>
          </a:p>
          <a:p>
            <a:r>
              <a:rPr lang="en-US" dirty="0"/>
              <a:t>Colitis </a:t>
            </a:r>
            <a:r>
              <a:rPr lang="en-US" dirty="0" err="1"/>
              <a:t>irAE</a:t>
            </a:r>
            <a:r>
              <a:rPr lang="en-US" dirty="0"/>
              <a:t> dataset analysis</a:t>
            </a:r>
          </a:p>
          <a:p>
            <a:pPr lvl="1"/>
            <a:r>
              <a:rPr lang="en-US" dirty="0"/>
              <a:t>TCR feature analysis by cell type, 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  <a:p>
            <a:pPr lvl="1"/>
            <a:r>
              <a:rPr lang="en-US" dirty="0"/>
              <a:t>TCR repertoire diversity analysis by cell type, 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110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myocarditis dataset, can see small differences in best fit slopes for feature vs. clonotype abundance plots for yes/no </a:t>
            </a:r>
            <a:r>
              <a:rPr lang="en-US" dirty="0" err="1"/>
              <a:t>irAE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DD1FC3-8B4D-7C9F-D358-7789546AB5C2}"/>
              </a:ext>
            </a:extLst>
          </p:cNvPr>
          <p:cNvSpPr txBox="1"/>
          <p:nvPr/>
        </p:nvSpPr>
        <p:spPr>
          <a:xfrm>
            <a:off x="5379691" y="2064588"/>
            <a:ext cx="1364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066EC0-7FC6-E318-ED5B-2851FAD4E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913" y="2804495"/>
            <a:ext cx="4937761" cy="30016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30EB18-B1AB-76C4-CFCA-7560138DD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16241"/>
            <a:ext cx="4937760" cy="29921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132E329-21B3-CA99-9B53-A41D50948F30}"/>
              </a:ext>
            </a:extLst>
          </p:cNvPr>
          <p:cNvSpPr txBox="1"/>
          <p:nvPr/>
        </p:nvSpPr>
        <p:spPr>
          <a:xfrm rot="16200000">
            <a:off x="6205372" y="3154218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B695A8-E6DD-4490-2129-6E33F03AD891}"/>
              </a:ext>
            </a:extLst>
          </p:cNvPr>
          <p:cNvSpPr txBox="1"/>
          <p:nvPr/>
        </p:nvSpPr>
        <p:spPr>
          <a:xfrm>
            <a:off x="5171581" y="3842987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AFE448-A713-C972-8F8C-037A9360CCA3}"/>
              </a:ext>
            </a:extLst>
          </p:cNvPr>
          <p:cNvSpPr txBox="1"/>
          <p:nvPr/>
        </p:nvSpPr>
        <p:spPr>
          <a:xfrm rot="5400000">
            <a:off x="6185051" y="4963801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C759C7-C6A6-347C-FD22-10D86D290351}"/>
              </a:ext>
            </a:extLst>
          </p:cNvPr>
          <p:cNvSpPr txBox="1"/>
          <p:nvPr/>
        </p:nvSpPr>
        <p:spPr>
          <a:xfrm>
            <a:off x="5171580" y="4300786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</p:spTree>
    <p:extLst>
      <p:ext uri="{BB962C8B-B14F-4D97-AF65-F5344CB8AC3E}">
        <p14:creationId xmlns:p14="http://schemas.microsoft.com/office/powerpoint/2010/main" val="3808061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Colitis dataset UMAPs: don’t see significant batch effects by patient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98A0A4-A7C7-5D13-3197-83223E477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086432"/>
            <a:ext cx="6043732" cy="37205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1F580E-8AA8-C2F1-90FE-F1E273165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270" y="2158410"/>
            <a:ext cx="6043732" cy="364856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B7BB662-B819-31C5-A133-EEBD47786034}"/>
              </a:ext>
            </a:extLst>
          </p:cNvPr>
          <p:cNvSpPr/>
          <p:nvPr/>
        </p:nvSpPr>
        <p:spPr>
          <a:xfrm>
            <a:off x="8788400" y="2343076"/>
            <a:ext cx="1102033" cy="308684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EB54D3-56C6-F9FA-26FF-0462CD55F1DE}"/>
              </a:ext>
            </a:extLst>
          </p:cNvPr>
          <p:cNvSpPr txBox="1"/>
          <p:nvPr/>
        </p:nvSpPr>
        <p:spPr>
          <a:xfrm>
            <a:off x="8683861" y="2205326"/>
            <a:ext cx="1102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Patient ID</a:t>
            </a:r>
          </a:p>
        </p:txBody>
      </p:sp>
    </p:spTree>
    <p:extLst>
      <p:ext uri="{BB962C8B-B14F-4D97-AF65-F5344CB8AC3E}">
        <p14:creationId xmlns:p14="http://schemas.microsoft.com/office/powerpoint/2010/main" val="2081159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40B4386-2E91-49A7-D50C-CC2627144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798" y="1962244"/>
            <a:ext cx="7356962" cy="45297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colitis dataset, CD8 TRBs are also slightly less germline-like in those developing colitis vs. ICI-no colitis group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EA6716-7CC9-4C18-CD36-D448904AB92E}"/>
              </a:ext>
            </a:extLst>
          </p:cNvPr>
          <p:cNvSpPr txBox="1"/>
          <p:nvPr/>
        </p:nvSpPr>
        <p:spPr>
          <a:xfrm>
            <a:off x="4951346" y="253642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E90631-7F56-A4EC-C02C-B60F77726E79}"/>
              </a:ext>
            </a:extLst>
          </p:cNvPr>
          <p:cNvSpPr txBox="1"/>
          <p:nvPr/>
        </p:nvSpPr>
        <p:spPr>
          <a:xfrm rot="16200000">
            <a:off x="1695303" y="2763591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7B5FF9-82FB-1B8F-CD1B-206242F2B1FA}"/>
              </a:ext>
            </a:extLst>
          </p:cNvPr>
          <p:cNvSpPr txBox="1"/>
          <p:nvPr/>
        </p:nvSpPr>
        <p:spPr>
          <a:xfrm>
            <a:off x="661512" y="3452360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8EA2F0-E341-4A75-D673-F6110AE734F3}"/>
              </a:ext>
            </a:extLst>
          </p:cNvPr>
          <p:cNvSpPr txBox="1"/>
          <p:nvPr/>
        </p:nvSpPr>
        <p:spPr>
          <a:xfrm rot="5400000">
            <a:off x="1674982" y="4573174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F9926F-E049-C3FE-8243-B486E104C7B3}"/>
              </a:ext>
            </a:extLst>
          </p:cNvPr>
          <p:cNvSpPr txBox="1"/>
          <p:nvPr/>
        </p:nvSpPr>
        <p:spPr>
          <a:xfrm>
            <a:off x="661511" y="3910159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BA0636-ECC0-FD73-456E-51D2BD814032}"/>
              </a:ext>
            </a:extLst>
          </p:cNvPr>
          <p:cNvCxnSpPr>
            <a:cxnSpLocks/>
          </p:cNvCxnSpPr>
          <p:nvPr/>
        </p:nvCxnSpPr>
        <p:spPr>
          <a:xfrm flipV="1">
            <a:off x="5224821" y="2952162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1BD5D25-86FE-8FAD-E830-FE004C083CE5}"/>
              </a:ext>
            </a:extLst>
          </p:cNvPr>
          <p:cNvCxnSpPr>
            <a:cxnSpLocks/>
          </p:cNvCxnSpPr>
          <p:nvPr/>
        </p:nvCxnSpPr>
        <p:spPr>
          <a:xfrm flipV="1">
            <a:off x="5091994" y="2952162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8AB7CF-D388-9F45-60AD-77C949C58296}"/>
              </a:ext>
            </a:extLst>
          </p:cNvPr>
          <p:cNvCxnSpPr>
            <a:cxnSpLocks/>
          </p:cNvCxnSpPr>
          <p:nvPr/>
        </p:nvCxnSpPr>
        <p:spPr>
          <a:xfrm>
            <a:off x="5082896" y="2952162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F481E6F-72A4-9172-C36C-A520DDEB98B4}"/>
              </a:ext>
            </a:extLst>
          </p:cNvPr>
          <p:cNvSpPr txBox="1"/>
          <p:nvPr/>
        </p:nvSpPr>
        <p:spPr>
          <a:xfrm>
            <a:off x="2392967" y="6473062"/>
            <a:ext cx="677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&lt;1e-4; 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948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However, in colitis dataset, there are no junction length differences between patient groups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9B100-8649-9B1E-8EAF-E9D8B4CFA305}"/>
              </a:ext>
            </a:extLst>
          </p:cNvPr>
          <p:cNvSpPr txBox="1"/>
          <p:nvPr/>
        </p:nvSpPr>
        <p:spPr>
          <a:xfrm>
            <a:off x="2266859" y="1994231"/>
            <a:ext cx="780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 from top 30 clonotypes (per chain &amp; cell type) in each patient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91D3AD-07B1-4FCE-D9B9-78582F5D4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3640" y="2438505"/>
            <a:ext cx="7051870" cy="434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860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colitis dataset, there are no CD8 TRB junction length differences between patient groups at any clonotype rank cutoff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9B100-8649-9B1E-8EAF-E9D8B4CFA305}"/>
              </a:ext>
            </a:extLst>
          </p:cNvPr>
          <p:cNvSpPr txBox="1"/>
          <p:nvPr/>
        </p:nvSpPr>
        <p:spPr>
          <a:xfrm>
            <a:off x="2266859" y="1994231"/>
            <a:ext cx="780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 from top 30 clonotypes (per chain &amp; cell type) in each patient group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C2BF786-3739-9BF1-354E-4BE6ED425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928" y="1750666"/>
            <a:ext cx="7772400" cy="499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36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colitis dataset, CD8 TCR repertoire slightly more polyclonal and other T TCR repertoire more monoclonal in those developing colitis </a:t>
            </a:r>
            <a:r>
              <a:rPr lang="en-US" dirty="0" err="1"/>
              <a:t>irAE</a:t>
            </a:r>
            <a:r>
              <a:rPr lang="en-US" dirty="0"/>
              <a:t> (vs. no ICI)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5D921A-CF00-C248-9943-62F10B102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560" y="1919288"/>
            <a:ext cx="7772400" cy="46440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A95691-BF2D-807C-A703-C64C1148F76C}"/>
              </a:ext>
            </a:extLst>
          </p:cNvPr>
          <p:cNvSpPr txBox="1"/>
          <p:nvPr/>
        </p:nvSpPr>
        <p:spPr>
          <a:xfrm>
            <a:off x="7281690" y="296184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74F2D89-6680-EADB-2511-C23F824792C8}"/>
              </a:ext>
            </a:extLst>
          </p:cNvPr>
          <p:cNvCxnSpPr>
            <a:cxnSpLocks/>
          </p:cNvCxnSpPr>
          <p:nvPr/>
        </p:nvCxnSpPr>
        <p:spPr>
          <a:xfrm flipV="1">
            <a:off x="7571299" y="3214209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F64BBD-9176-BDB2-D800-1F107EBB11E9}"/>
              </a:ext>
            </a:extLst>
          </p:cNvPr>
          <p:cNvCxnSpPr>
            <a:cxnSpLocks/>
          </p:cNvCxnSpPr>
          <p:nvPr/>
        </p:nvCxnSpPr>
        <p:spPr>
          <a:xfrm flipV="1">
            <a:off x="7287533" y="3214208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232EB3-6831-3484-A177-F82EB1D5E6E0}"/>
              </a:ext>
            </a:extLst>
          </p:cNvPr>
          <p:cNvCxnSpPr>
            <a:cxnSpLocks/>
          </p:cNvCxnSpPr>
          <p:nvPr/>
        </p:nvCxnSpPr>
        <p:spPr>
          <a:xfrm>
            <a:off x="7429374" y="3214209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539C6B-04DF-90B3-AE0B-A78478EA8E69}"/>
              </a:ext>
            </a:extLst>
          </p:cNvPr>
          <p:cNvCxnSpPr>
            <a:cxnSpLocks/>
          </p:cNvCxnSpPr>
          <p:nvPr/>
        </p:nvCxnSpPr>
        <p:spPr>
          <a:xfrm>
            <a:off x="7279333" y="3214209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7881548-8FB8-2EDB-EED2-C8F0E8B1100E}"/>
              </a:ext>
            </a:extLst>
          </p:cNvPr>
          <p:cNvSpPr txBox="1"/>
          <p:nvPr/>
        </p:nvSpPr>
        <p:spPr>
          <a:xfrm rot="16200000">
            <a:off x="1252513" y="3125102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4B9E8B-8CFD-8B8E-2B22-E2D62D892820}"/>
              </a:ext>
            </a:extLst>
          </p:cNvPr>
          <p:cNvSpPr txBox="1"/>
          <p:nvPr/>
        </p:nvSpPr>
        <p:spPr>
          <a:xfrm>
            <a:off x="218722" y="3813871"/>
            <a:ext cx="1856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monoclonal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EEF167-3E40-B2D4-21B8-FCC479656483}"/>
              </a:ext>
            </a:extLst>
          </p:cNvPr>
          <p:cNvSpPr txBox="1"/>
          <p:nvPr/>
        </p:nvSpPr>
        <p:spPr>
          <a:xfrm rot="5400000">
            <a:off x="1232192" y="4934685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7BEAAF-2915-021E-0D29-FEDFEA1D860D}"/>
              </a:ext>
            </a:extLst>
          </p:cNvPr>
          <p:cNvSpPr txBox="1"/>
          <p:nvPr/>
        </p:nvSpPr>
        <p:spPr>
          <a:xfrm>
            <a:off x="218721" y="4271670"/>
            <a:ext cx="1704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polyclonal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B67B3A-5822-C472-DDA8-E59491385914}"/>
              </a:ext>
            </a:extLst>
          </p:cNvPr>
          <p:cNvSpPr txBox="1"/>
          <p:nvPr/>
        </p:nvSpPr>
        <p:spPr>
          <a:xfrm>
            <a:off x="7848647" y="296842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9FFF7F-C03A-407E-13F2-5CDFDB3498CD}"/>
              </a:ext>
            </a:extLst>
          </p:cNvPr>
          <p:cNvCxnSpPr>
            <a:cxnSpLocks/>
          </p:cNvCxnSpPr>
          <p:nvPr/>
        </p:nvCxnSpPr>
        <p:spPr>
          <a:xfrm flipV="1">
            <a:off x="8138256" y="3220794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85C41A5-77F9-F66C-D234-7C42990CDDA5}"/>
              </a:ext>
            </a:extLst>
          </p:cNvPr>
          <p:cNvCxnSpPr>
            <a:cxnSpLocks/>
          </p:cNvCxnSpPr>
          <p:nvPr/>
        </p:nvCxnSpPr>
        <p:spPr>
          <a:xfrm flipV="1">
            <a:off x="7854490" y="3220793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3858BFF-5A76-A391-28B2-5D49519E24D8}"/>
              </a:ext>
            </a:extLst>
          </p:cNvPr>
          <p:cNvCxnSpPr>
            <a:cxnSpLocks/>
          </p:cNvCxnSpPr>
          <p:nvPr/>
        </p:nvCxnSpPr>
        <p:spPr>
          <a:xfrm>
            <a:off x="7996331" y="3220794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8900B9-D02F-8EE8-DEDC-13F514699D46}"/>
              </a:ext>
            </a:extLst>
          </p:cNvPr>
          <p:cNvCxnSpPr>
            <a:cxnSpLocks/>
          </p:cNvCxnSpPr>
          <p:nvPr/>
        </p:nvCxnSpPr>
        <p:spPr>
          <a:xfrm>
            <a:off x="7846290" y="3220794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F165629-F39E-E6EF-C6B5-C14B79466DF6}"/>
              </a:ext>
            </a:extLst>
          </p:cNvPr>
          <p:cNvSpPr txBox="1"/>
          <p:nvPr/>
        </p:nvSpPr>
        <p:spPr>
          <a:xfrm>
            <a:off x="7366005" y="249435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9827605-A227-445E-780A-EFE50B68ED22}"/>
              </a:ext>
            </a:extLst>
          </p:cNvPr>
          <p:cNvCxnSpPr>
            <a:cxnSpLocks/>
          </p:cNvCxnSpPr>
          <p:nvPr/>
        </p:nvCxnSpPr>
        <p:spPr>
          <a:xfrm flipV="1">
            <a:off x="7581772" y="2775378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3AE3A04-FB3D-B411-38A7-A36B88A69FAF}"/>
              </a:ext>
            </a:extLst>
          </p:cNvPr>
          <p:cNvCxnSpPr>
            <a:cxnSpLocks/>
          </p:cNvCxnSpPr>
          <p:nvPr/>
        </p:nvCxnSpPr>
        <p:spPr>
          <a:xfrm flipV="1">
            <a:off x="7449593" y="2775377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93EC89C-BD59-6F38-8B78-006B39D25C44}"/>
              </a:ext>
            </a:extLst>
          </p:cNvPr>
          <p:cNvCxnSpPr>
            <a:cxnSpLocks/>
          </p:cNvCxnSpPr>
          <p:nvPr/>
        </p:nvCxnSpPr>
        <p:spPr>
          <a:xfrm>
            <a:off x="7439847" y="2775378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99E99B6-9955-5728-38ED-18B4ABDD4EED}"/>
              </a:ext>
            </a:extLst>
          </p:cNvPr>
          <p:cNvSpPr txBox="1"/>
          <p:nvPr/>
        </p:nvSpPr>
        <p:spPr>
          <a:xfrm>
            <a:off x="5176312" y="2577193"/>
            <a:ext cx="593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</a:t>
            </a:r>
          </a:p>
          <a:p>
            <a:r>
              <a:rPr lang="en-US" dirty="0"/>
              <a:t>0.09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A7D175E-740F-6DDA-8347-4F68EFACFCBB}"/>
              </a:ext>
            </a:extLst>
          </p:cNvPr>
          <p:cNvCxnSpPr>
            <a:cxnSpLocks/>
          </p:cNvCxnSpPr>
          <p:nvPr/>
        </p:nvCxnSpPr>
        <p:spPr>
          <a:xfrm flipV="1">
            <a:off x="5602720" y="3275322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D1DAA15-55C6-238B-874C-E709F5B159C4}"/>
              </a:ext>
            </a:extLst>
          </p:cNvPr>
          <p:cNvCxnSpPr>
            <a:cxnSpLocks/>
          </p:cNvCxnSpPr>
          <p:nvPr/>
        </p:nvCxnSpPr>
        <p:spPr>
          <a:xfrm flipV="1">
            <a:off x="5318954" y="3275321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70651F9-5553-367D-466A-38C3C0D3714A}"/>
              </a:ext>
            </a:extLst>
          </p:cNvPr>
          <p:cNvCxnSpPr>
            <a:cxnSpLocks/>
          </p:cNvCxnSpPr>
          <p:nvPr/>
        </p:nvCxnSpPr>
        <p:spPr>
          <a:xfrm>
            <a:off x="5460795" y="3275322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FE44A86-66CD-0966-1676-193BA18209D9}"/>
              </a:ext>
            </a:extLst>
          </p:cNvPr>
          <p:cNvCxnSpPr>
            <a:cxnSpLocks/>
          </p:cNvCxnSpPr>
          <p:nvPr/>
        </p:nvCxnSpPr>
        <p:spPr>
          <a:xfrm>
            <a:off x="5310754" y="3275322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8680DF5-2843-80A3-27BA-F99A4781D032}"/>
              </a:ext>
            </a:extLst>
          </p:cNvPr>
          <p:cNvCxnSpPr>
            <a:cxnSpLocks/>
          </p:cNvCxnSpPr>
          <p:nvPr/>
        </p:nvCxnSpPr>
        <p:spPr>
          <a:xfrm flipV="1">
            <a:off x="6169677" y="3281907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196017-3460-4D50-1F2E-09284D679317}"/>
              </a:ext>
            </a:extLst>
          </p:cNvPr>
          <p:cNvCxnSpPr>
            <a:cxnSpLocks/>
          </p:cNvCxnSpPr>
          <p:nvPr/>
        </p:nvCxnSpPr>
        <p:spPr>
          <a:xfrm flipV="1">
            <a:off x="5885911" y="3281906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0E4C88D-AB50-4F2A-1DBB-8E934F6632BF}"/>
              </a:ext>
            </a:extLst>
          </p:cNvPr>
          <p:cNvCxnSpPr>
            <a:cxnSpLocks/>
          </p:cNvCxnSpPr>
          <p:nvPr/>
        </p:nvCxnSpPr>
        <p:spPr>
          <a:xfrm>
            <a:off x="6027752" y="3281907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FB1E14D-1067-702B-C849-1ED21ED398A0}"/>
              </a:ext>
            </a:extLst>
          </p:cNvPr>
          <p:cNvCxnSpPr>
            <a:cxnSpLocks/>
          </p:cNvCxnSpPr>
          <p:nvPr/>
        </p:nvCxnSpPr>
        <p:spPr>
          <a:xfrm>
            <a:off x="5877711" y="3281907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B3F0508-7A23-1552-3E3C-B2597D5D8467}"/>
              </a:ext>
            </a:extLst>
          </p:cNvPr>
          <p:cNvSpPr txBox="1"/>
          <p:nvPr/>
        </p:nvSpPr>
        <p:spPr>
          <a:xfrm>
            <a:off x="5750352" y="2577192"/>
            <a:ext cx="593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</a:t>
            </a:r>
          </a:p>
          <a:p>
            <a:r>
              <a:rPr lang="en-US" dirty="0"/>
              <a:t>0.09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7FA737-B5C1-F3B0-56E8-F8C77F33C599}"/>
              </a:ext>
            </a:extLst>
          </p:cNvPr>
          <p:cNvSpPr txBox="1"/>
          <p:nvPr/>
        </p:nvSpPr>
        <p:spPr>
          <a:xfrm>
            <a:off x="2392967" y="6473062"/>
            <a:ext cx="677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&lt;1e-4; 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396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612120" cy="4623402"/>
          </a:xfrm>
        </p:spPr>
        <p:txBody>
          <a:bodyPr>
            <a:normAutofit/>
          </a:bodyPr>
          <a:lstStyle/>
          <a:p>
            <a:r>
              <a:rPr lang="en-US" dirty="0"/>
              <a:t>In both datasets, CD8 TRBs are less germline-like in those developing colitis </a:t>
            </a:r>
            <a:r>
              <a:rPr lang="en-US" dirty="0" err="1"/>
              <a:t>irAE</a:t>
            </a:r>
            <a:endParaRPr lang="en-US" dirty="0"/>
          </a:p>
          <a:p>
            <a:pPr lvl="1"/>
            <a:r>
              <a:rPr lang="en-US" dirty="0"/>
              <a:t>Less solid in colitis dataset than in myocarditis dataset</a:t>
            </a:r>
          </a:p>
          <a:p>
            <a:r>
              <a:rPr lang="en-US" dirty="0"/>
              <a:t>However, do not see longer CD8 TRB CDR3s in colitis dataset as we saw in myocarditis dataset</a:t>
            </a:r>
          </a:p>
          <a:p>
            <a:r>
              <a:rPr lang="en-US" dirty="0"/>
              <a:t>Uniquely in colitis dataset, see TCR repertoire diversity differences between </a:t>
            </a:r>
            <a:r>
              <a:rPr lang="en-US" dirty="0" err="1"/>
              <a:t>irAE</a:t>
            </a:r>
            <a:r>
              <a:rPr lang="en-US" dirty="0"/>
              <a:t> groups</a:t>
            </a:r>
          </a:p>
          <a:p>
            <a:r>
              <a:rPr lang="en-US" dirty="0"/>
              <a:t>No hydrophobicity differences in colitis dataset (data not shown)</a:t>
            </a:r>
          </a:p>
        </p:txBody>
      </p:sp>
    </p:spTree>
    <p:extLst>
      <p:ext uri="{BB962C8B-B14F-4D97-AF65-F5344CB8AC3E}">
        <p14:creationId xmlns:p14="http://schemas.microsoft.com/office/powerpoint/2010/main" val="614192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17010</TotalTime>
  <Words>705</Words>
  <Application>Microsoft Macintosh PowerPoint</Application>
  <PresentationFormat>Widescreen</PresentationFormat>
  <Paragraphs>94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Cambria</vt:lpstr>
      <vt:lpstr>Menlo</vt:lpstr>
      <vt:lpstr>system-ui</vt:lpstr>
      <vt:lpstr>Wingdings</vt:lpstr>
      <vt:lpstr>Office Theme</vt:lpstr>
      <vt:lpstr>Weekly meeting</vt:lpstr>
      <vt:lpstr>Outline</vt:lpstr>
      <vt:lpstr>In myocarditis dataset, can see small differences in best fit slopes for feature vs. clonotype abundance plots for yes/no irAE</vt:lpstr>
      <vt:lpstr>Colitis dataset UMAPs: don’t see significant batch effects by patient</vt:lpstr>
      <vt:lpstr>In colitis dataset, CD8 TRBs are also slightly less germline-like in those developing colitis vs. ICI-no colitis group</vt:lpstr>
      <vt:lpstr>However, in colitis dataset, there are no junction length differences between patient groups</vt:lpstr>
      <vt:lpstr>In colitis dataset, there are no CD8 TRB junction length differences between patient groups at any clonotype rank cutoff</vt:lpstr>
      <vt:lpstr>In colitis dataset, CD8 TCR repertoire slightly more polyclonal and other T TCR repertoire more monoclonal in those developing colitis irAE (vs. no ICI)</vt:lpstr>
      <vt:lpstr>Conclusions</vt:lpstr>
      <vt:lpstr>Next steps</vt:lpstr>
      <vt:lpstr>In colitis dataset, CD8 T TRBs are slightly less germline-like in ICI-colitis group vs. ICI-no colitis group</vt:lpstr>
      <vt:lpstr>In colitis dataset, there are no junction hydrophobicity differences between patient groups</vt:lpstr>
      <vt:lpstr>In myocarditis dataset, there is a significant association between cell type (l2) and irAE grouping</vt:lpstr>
      <vt:lpstr>In myocarditis dataset, slightly fewer cytotoxic CD4s in patients developing irAEs </vt:lpstr>
      <vt:lpstr>In myocarditis dataset, no longer see significant differences between irAE groups by cell type if counts normalized</vt:lpstr>
      <vt:lpstr>In colitis dataset, there is also a significant association between cell type (l2) and patient grouping</vt:lpstr>
      <vt:lpstr>In myocarditis dataset, low and high pgen scores (from CD8 TRBs) do overlap on UMAP, not expecting RNA phenotype differences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3108</cp:revision>
  <dcterms:created xsi:type="dcterms:W3CDTF">2023-09-15T17:40:02Z</dcterms:created>
  <dcterms:modified xsi:type="dcterms:W3CDTF">2023-12-21T23:58:26Z</dcterms:modified>
</cp:coreProperties>
</file>

<file path=docProps/thumbnail.jpeg>
</file>